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94" r:id="rId3"/>
    <p:sldId id="269" r:id="rId4"/>
    <p:sldId id="267" r:id="rId5"/>
    <p:sldId id="271" r:id="rId6"/>
    <p:sldId id="272" r:id="rId7"/>
    <p:sldId id="270" r:id="rId8"/>
    <p:sldId id="273" r:id="rId9"/>
    <p:sldId id="274" r:id="rId10"/>
    <p:sldId id="276" r:id="rId11"/>
    <p:sldId id="277" r:id="rId12"/>
    <p:sldId id="275" r:id="rId13"/>
    <p:sldId id="278" r:id="rId14"/>
    <p:sldId id="279" r:id="rId15"/>
    <p:sldId id="281" r:id="rId16"/>
    <p:sldId id="280" r:id="rId17"/>
    <p:sldId id="282" r:id="rId18"/>
    <p:sldId id="283" r:id="rId19"/>
    <p:sldId id="284" r:id="rId20"/>
    <p:sldId id="285" r:id="rId21"/>
    <p:sldId id="268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</p:sldIdLst>
  <p:sldSz cx="12192000" cy="6858000"/>
  <p:notesSz cx="6858000" cy="9144000"/>
  <p:embeddedFontLst>
    <p:embeddedFont>
      <p:font typeface="Montserrat Black" panose="00000A00000000000000" pitchFamily="2" charset="0"/>
      <p:bold r:id="rId33"/>
      <p:boldItalic r:id="rId34"/>
    </p:embeddedFont>
    <p:embeddedFont>
      <p:font typeface="Montserrat ExtraLight" panose="00000300000000000000" pitchFamily="2" charset="0"/>
      <p:regular r:id="rId35"/>
      <p:italic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Arial Unicode MS" panose="020B0604020202020204" pitchFamily="34" charset="-128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Wingdings 3" panose="05040102010807070707" pitchFamily="18" charset="2"/>
      <p:regular r:id="rId48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3989"/>
    <a:srgbClr val="7E8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7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85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56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77B02C9C-A8D5-C24B-A34B-517B4A546B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72B91A6E-CB0C-CD4C-8BD2-FC0DC838A7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B9A69-D78C-504B-8F4C-C57FE92141AE}" type="datetimeFigureOut">
              <a:rPr lang="es-MX" smtClean="0"/>
              <a:t>03/12/2021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C9FF4313-3F6B-5943-BF5F-CB69B6B893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78B7EB1-8D3F-1342-AD13-7B23E64CC6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B2C80-1440-F144-9FAA-93742383AF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7340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1C6A7-1F00-4AFE-8E80-1E01BA39DBAD}" type="datetimeFigureOut">
              <a:rPr lang="es-MX" smtClean="0"/>
              <a:t>03/12/2021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0C419-C006-4684-A038-3AA0E1544A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1452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0C419-C006-4684-A038-3AA0E1544A10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809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3BF1E475-B431-294F-8827-EF0C783DF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0325"/>
            <a:ext cx="10515600" cy="1325563"/>
          </a:xfrm>
        </p:spPr>
        <p:txBody>
          <a:bodyPr>
            <a:normAutofit/>
          </a:bodyPr>
          <a:lstStyle>
            <a:lvl1pPr>
              <a:defRPr lang="es-MX" sz="3600" b="1" i="0" kern="1200" dirty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9959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y objetos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C8ED57F-B122-C243-9E7A-2EDDD555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24" y="1320800"/>
            <a:ext cx="11561524" cy="505494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7E8592"/>
                </a:solidFill>
                <a:latin typeface="Montserrat" pitchFamily="2" charset="77"/>
              </a:defRPr>
            </a:lvl1pPr>
            <a:lvl2pPr>
              <a:defRPr sz="2000">
                <a:solidFill>
                  <a:srgbClr val="7E8592"/>
                </a:solidFill>
                <a:latin typeface="Montserrat" pitchFamily="2" charset="77"/>
              </a:defRPr>
            </a:lvl2pPr>
            <a:lvl3pPr>
              <a:defRPr sz="1800">
                <a:solidFill>
                  <a:srgbClr val="7E8592"/>
                </a:solidFill>
                <a:latin typeface="Montserrat" pitchFamily="2" charset="77"/>
              </a:defRPr>
            </a:lvl3pPr>
            <a:lvl4pPr>
              <a:defRPr sz="1600">
                <a:solidFill>
                  <a:srgbClr val="7E8592"/>
                </a:solidFill>
                <a:latin typeface="Montserrat" pitchFamily="2" charset="77"/>
              </a:defRPr>
            </a:lvl4pPr>
            <a:lvl5pPr>
              <a:defRPr sz="1600">
                <a:solidFill>
                  <a:srgbClr val="7E859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8231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C8ED57F-B122-C243-9E7A-2EDDD555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936" y="338203"/>
            <a:ext cx="6396903" cy="620664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7E8592"/>
                </a:solidFill>
                <a:latin typeface="Montserrat" pitchFamily="2" charset="77"/>
              </a:defRPr>
            </a:lvl1pPr>
            <a:lvl2pPr>
              <a:defRPr sz="2000">
                <a:solidFill>
                  <a:srgbClr val="7E8592"/>
                </a:solidFill>
                <a:latin typeface="Montserrat" pitchFamily="2" charset="77"/>
              </a:defRPr>
            </a:lvl2pPr>
            <a:lvl3pPr>
              <a:defRPr sz="1800">
                <a:solidFill>
                  <a:srgbClr val="7E8592"/>
                </a:solidFill>
                <a:latin typeface="Montserrat" pitchFamily="2" charset="77"/>
              </a:defRPr>
            </a:lvl3pPr>
            <a:lvl4pPr>
              <a:defRPr sz="1600">
                <a:solidFill>
                  <a:srgbClr val="7E8592"/>
                </a:solidFill>
                <a:latin typeface="Montserrat" pitchFamily="2" charset="77"/>
              </a:defRPr>
            </a:lvl4pPr>
            <a:lvl5pPr>
              <a:defRPr sz="1600">
                <a:solidFill>
                  <a:srgbClr val="7E859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022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2E2728B-2E44-1449-8B82-386B03A3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413359"/>
            <a:ext cx="7827490" cy="688932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C8ED57F-B122-C243-9E7A-2EDDD555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556" y="1656080"/>
            <a:ext cx="10806204" cy="4876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7E8592"/>
                </a:solidFill>
                <a:latin typeface="Montserrat" pitchFamily="2" charset="77"/>
              </a:defRPr>
            </a:lvl1pPr>
            <a:lvl2pPr>
              <a:defRPr sz="2000">
                <a:solidFill>
                  <a:srgbClr val="7E8592"/>
                </a:solidFill>
                <a:latin typeface="Montserrat" pitchFamily="2" charset="77"/>
              </a:defRPr>
            </a:lvl2pPr>
            <a:lvl3pPr>
              <a:defRPr sz="1800">
                <a:solidFill>
                  <a:srgbClr val="7E8592"/>
                </a:solidFill>
                <a:latin typeface="Montserrat" pitchFamily="2" charset="77"/>
              </a:defRPr>
            </a:lvl3pPr>
            <a:lvl4pPr>
              <a:defRPr sz="1600">
                <a:solidFill>
                  <a:srgbClr val="7E8592"/>
                </a:solidFill>
                <a:latin typeface="Montserrat" pitchFamily="2" charset="77"/>
              </a:defRPr>
            </a:lvl4pPr>
            <a:lvl5pPr>
              <a:defRPr sz="1600">
                <a:solidFill>
                  <a:srgbClr val="7E859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52038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2E2728B-2E44-1449-8B82-386B03A3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76" y="313151"/>
            <a:ext cx="11574049" cy="68893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5D3989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C8ED57F-B122-C243-9E7A-2EDDD555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76" y="1371601"/>
            <a:ext cx="11574049" cy="434026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7E8592"/>
                </a:solidFill>
                <a:latin typeface="Montserrat" pitchFamily="2" charset="77"/>
              </a:defRPr>
            </a:lvl1pPr>
            <a:lvl2pPr>
              <a:defRPr sz="2000">
                <a:solidFill>
                  <a:srgbClr val="7E8592"/>
                </a:solidFill>
                <a:latin typeface="Montserrat" pitchFamily="2" charset="77"/>
              </a:defRPr>
            </a:lvl2pPr>
            <a:lvl3pPr>
              <a:defRPr sz="1800">
                <a:solidFill>
                  <a:srgbClr val="7E8592"/>
                </a:solidFill>
                <a:latin typeface="Montserrat" pitchFamily="2" charset="77"/>
              </a:defRPr>
            </a:lvl3pPr>
            <a:lvl4pPr>
              <a:defRPr sz="1600">
                <a:solidFill>
                  <a:srgbClr val="7E8592"/>
                </a:solidFill>
                <a:latin typeface="Montserrat" pitchFamily="2" charset="77"/>
              </a:defRPr>
            </a:lvl4pPr>
            <a:lvl5pPr>
              <a:defRPr sz="1600">
                <a:solidFill>
                  <a:srgbClr val="7E859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5070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2E2728B-2E44-1449-8B82-386B03A3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313151"/>
            <a:ext cx="9018739" cy="688932"/>
          </a:xfrm>
        </p:spPr>
        <p:txBody>
          <a:bodyPr>
            <a:noAutofit/>
          </a:bodyPr>
          <a:lstStyle>
            <a:lvl1pPr>
              <a:defRPr lang="es-MX" sz="3200" b="1" kern="1200" dirty="0">
                <a:solidFill>
                  <a:srgbClr val="5D3989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C8ED57F-B122-C243-9E7A-2EDDD555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25" y="1513840"/>
            <a:ext cx="9018739" cy="503100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7E8592"/>
                </a:solidFill>
                <a:latin typeface="Montserrat" pitchFamily="2" charset="77"/>
              </a:defRPr>
            </a:lvl1pPr>
            <a:lvl2pPr>
              <a:defRPr sz="2000">
                <a:solidFill>
                  <a:srgbClr val="7E8592"/>
                </a:solidFill>
                <a:latin typeface="Montserrat" pitchFamily="2" charset="77"/>
              </a:defRPr>
            </a:lvl2pPr>
            <a:lvl3pPr>
              <a:defRPr sz="1800">
                <a:solidFill>
                  <a:srgbClr val="7E8592"/>
                </a:solidFill>
                <a:latin typeface="Montserrat" pitchFamily="2" charset="77"/>
              </a:defRPr>
            </a:lvl3pPr>
            <a:lvl4pPr>
              <a:defRPr sz="1600">
                <a:solidFill>
                  <a:srgbClr val="7E8592"/>
                </a:solidFill>
                <a:latin typeface="Montserrat" pitchFamily="2" charset="77"/>
              </a:defRPr>
            </a:lvl4pPr>
            <a:lvl5pPr>
              <a:defRPr sz="1600">
                <a:solidFill>
                  <a:srgbClr val="7E859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8410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ítulo y objetos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2E2728B-2E44-1449-8B82-386B03A3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20" y="338203"/>
            <a:ext cx="3880980" cy="620664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C8ED57F-B122-C243-9E7A-2EDDD555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937" y="338203"/>
            <a:ext cx="6288066" cy="620664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7E8592"/>
                </a:solidFill>
                <a:latin typeface="Montserrat" pitchFamily="2" charset="77"/>
              </a:defRPr>
            </a:lvl1pPr>
            <a:lvl2pPr>
              <a:defRPr sz="2000">
                <a:solidFill>
                  <a:srgbClr val="7E8592"/>
                </a:solidFill>
                <a:latin typeface="Montserrat" pitchFamily="2" charset="77"/>
              </a:defRPr>
            </a:lvl2pPr>
            <a:lvl3pPr>
              <a:defRPr sz="1800">
                <a:solidFill>
                  <a:srgbClr val="7E8592"/>
                </a:solidFill>
                <a:latin typeface="Montserrat" pitchFamily="2" charset="77"/>
              </a:defRPr>
            </a:lvl3pPr>
            <a:lvl4pPr>
              <a:defRPr sz="1600">
                <a:solidFill>
                  <a:srgbClr val="7E8592"/>
                </a:solidFill>
                <a:latin typeface="Montserrat" pitchFamily="2" charset="77"/>
              </a:defRPr>
            </a:lvl4pPr>
            <a:lvl5pPr>
              <a:defRPr sz="1600">
                <a:solidFill>
                  <a:srgbClr val="7E859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427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2E2728B-2E44-1449-8B82-386B03A3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4" y="632564"/>
            <a:ext cx="10458815" cy="688932"/>
          </a:xfrm>
        </p:spPr>
        <p:txBody>
          <a:bodyPr>
            <a:noAutofit/>
          </a:bodyPr>
          <a:lstStyle>
            <a:lvl1pPr>
              <a:defRPr lang="es-MX" sz="3200" b="1" kern="1200" dirty="0">
                <a:solidFill>
                  <a:srgbClr val="5D3989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C8ED57F-B122-C243-9E7A-2EDDD555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24" y="1825625"/>
            <a:ext cx="10458815" cy="371087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7E8592"/>
                </a:solidFill>
                <a:latin typeface="Montserrat" pitchFamily="2" charset="77"/>
              </a:defRPr>
            </a:lvl1pPr>
            <a:lvl2pPr>
              <a:defRPr sz="2000">
                <a:solidFill>
                  <a:srgbClr val="7E8592"/>
                </a:solidFill>
                <a:latin typeface="Montserrat" pitchFamily="2" charset="77"/>
              </a:defRPr>
            </a:lvl2pPr>
            <a:lvl3pPr>
              <a:defRPr sz="1800">
                <a:solidFill>
                  <a:srgbClr val="7E8592"/>
                </a:solidFill>
                <a:latin typeface="Montserrat" pitchFamily="2" charset="77"/>
              </a:defRPr>
            </a:lvl3pPr>
            <a:lvl4pPr>
              <a:defRPr sz="1600">
                <a:solidFill>
                  <a:srgbClr val="7E8592"/>
                </a:solidFill>
                <a:latin typeface="Montserrat" pitchFamily="2" charset="77"/>
              </a:defRPr>
            </a:lvl4pPr>
            <a:lvl5pPr>
              <a:defRPr sz="1600">
                <a:solidFill>
                  <a:srgbClr val="7E859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2913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2E2728B-2E44-1449-8B82-386B03A3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80" y="1509386"/>
            <a:ext cx="11473840" cy="688932"/>
          </a:xfrm>
        </p:spPr>
        <p:txBody>
          <a:bodyPr>
            <a:normAutofit/>
          </a:bodyPr>
          <a:lstStyle>
            <a:lvl1pPr algn="ctr">
              <a:defRPr sz="2800" b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C8ED57F-B122-C243-9E7A-2EDDD555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80" y="3541691"/>
            <a:ext cx="11473841" cy="216822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7E8592"/>
                </a:solidFill>
                <a:latin typeface="Montserrat" pitchFamily="2" charset="77"/>
              </a:defRPr>
            </a:lvl1pPr>
            <a:lvl2pPr>
              <a:defRPr sz="2000">
                <a:solidFill>
                  <a:srgbClr val="7E8592"/>
                </a:solidFill>
                <a:latin typeface="Montserrat" pitchFamily="2" charset="77"/>
              </a:defRPr>
            </a:lvl2pPr>
            <a:lvl3pPr>
              <a:defRPr sz="1800">
                <a:solidFill>
                  <a:srgbClr val="7E8592"/>
                </a:solidFill>
                <a:latin typeface="Montserrat" pitchFamily="2" charset="77"/>
              </a:defRPr>
            </a:lvl3pPr>
            <a:lvl4pPr>
              <a:defRPr sz="1600">
                <a:solidFill>
                  <a:srgbClr val="7E8592"/>
                </a:solidFill>
                <a:latin typeface="Montserrat" pitchFamily="2" charset="77"/>
              </a:defRPr>
            </a:lvl4pPr>
            <a:lvl5pPr>
              <a:defRPr sz="1600">
                <a:solidFill>
                  <a:srgbClr val="7E859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7182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C8ED57F-B122-C243-9E7A-2EDDD555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238" y="1310640"/>
            <a:ext cx="11561524" cy="290576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7E8592"/>
                </a:solidFill>
                <a:latin typeface="Montserrat" pitchFamily="2" charset="77"/>
              </a:defRPr>
            </a:lvl1pPr>
            <a:lvl2pPr>
              <a:defRPr sz="2000">
                <a:solidFill>
                  <a:srgbClr val="7E8592"/>
                </a:solidFill>
                <a:latin typeface="Montserrat" pitchFamily="2" charset="77"/>
              </a:defRPr>
            </a:lvl2pPr>
            <a:lvl3pPr>
              <a:defRPr sz="1800">
                <a:solidFill>
                  <a:srgbClr val="7E8592"/>
                </a:solidFill>
                <a:latin typeface="Montserrat" pitchFamily="2" charset="77"/>
              </a:defRPr>
            </a:lvl3pPr>
            <a:lvl4pPr>
              <a:defRPr sz="1600">
                <a:solidFill>
                  <a:srgbClr val="7E8592"/>
                </a:solidFill>
                <a:latin typeface="Montserrat" pitchFamily="2" charset="77"/>
              </a:defRPr>
            </a:lvl4pPr>
            <a:lvl5pPr>
              <a:defRPr sz="1600">
                <a:solidFill>
                  <a:srgbClr val="7E859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4A6B50D8-710D-3844-A7A7-BBF4939EC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38" y="4884578"/>
            <a:ext cx="11561524" cy="1526382"/>
          </a:xfrm>
        </p:spPr>
        <p:txBody>
          <a:bodyPr>
            <a:normAutofit/>
          </a:bodyPr>
          <a:lstStyle>
            <a:lvl1pPr algn="ctr">
              <a:defRPr lang="es-MX" sz="2800" b="0" kern="1200" dirty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2701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C8ED57F-B122-C243-9E7A-2EDDD555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24" y="1320800"/>
            <a:ext cx="11561524" cy="505494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2000"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 sz="1600"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 sz="160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23883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05E018BF-D390-CB45-9B65-BC235748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BF0E5BA-D58A-724A-B3C2-12AB13A96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D5A37E3-07D7-CB4D-9F4F-8D49DD7C0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DABFC-A300-E045-94E2-170C88F66740}" type="datetimeFigureOut">
              <a:rPr lang="es-MX" smtClean="0"/>
              <a:t>03/12/2021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FA95C5D-115F-FC49-A5EC-837D4AA39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243F58B-99B9-4B4C-A197-0CA3FAC7C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C1B2B-D219-0E41-891B-704B8DA63D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92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7" r:id="rId5"/>
    <p:sldLayoutId id="2147483663" r:id="rId6"/>
    <p:sldLayoutId id="2147483664" r:id="rId7"/>
    <p:sldLayoutId id="2147483665" r:id="rId8"/>
    <p:sldLayoutId id="2147483666" r:id="rId9"/>
    <p:sldLayoutId id="2147483668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 smtClean="0"/>
              <a:t>Atención del</a:t>
            </a:r>
            <a:br>
              <a:rPr lang="es-MX" sz="4000" dirty="0" smtClean="0"/>
            </a:br>
            <a:r>
              <a:rPr lang="es-MX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Comité de Transparencia</a:t>
            </a:r>
            <a:endParaRPr lang="es-MX" sz="4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8315819" y="4176051"/>
            <a:ext cx="2530373" cy="1842592"/>
            <a:chOff x="8578114" y="4016662"/>
            <a:chExt cx="2775688" cy="1908286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8114" y="4016662"/>
              <a:ext cx="2775688" cy="1908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Ver las imágenes de orige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3663" y="5195888"/>
              <a:ext cx="663366" cy="663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7371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104383" y="2749538"/>
            <a:ext cx="10161792" cy="3568852"/>
            <a:chOff x="1472190" y="2100428"/>
            <a:chExt cx="9776810" cy="330891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b="26040"/>
            <a:stretch/>
          </p:blipFill>
          <p:spPr>
            <a:xfrm>
              <a:off x="1472190" y="2100428"/>
              <a:ext cx="9776810" cy="2077677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36"/>
            <a:stretch/>
          </p:blipFill>
          <p:spPr>
            <a:xfrm>
              <a:off x="1472190" y="4178105"/>
              <a:ext cx="9776810" cy="1231238"/>
            </a:xfrm>
            <a:prstGeom prst="rect">
              <a:avLst/>
            </a:prstGeom>
          </p:spPr>
        </p:pic>
      </p:grpSp>
      <p:sp>
        <p:nvSpPr>
          <p:cNvPr id="6" name="Flecha izquierda 5"/>
          <p:cNvSpPr/>
          <p:nvPr/>
        </p:nvSpPr>
        <p:spPr>
          <a:xfrm rot="10800000">
            <a:off x="682352" y="4314901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lecha izquierda 6"/>
          <p:cNvSpPr/>
          <p:nvPr/>
        </p:nvSpPr>
        <p:spPr>
          <a:xfrm rot="10800000" flipH="1">
            <a:off x="7865862" y="5712919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Marcador de contenido 5"/>
          <p:cNvSpPr txBox="1">
            <a:spLocks/>
          </p:cNvSpPr>
          <p:nvPr/>
        </p:nvSpPr>
        <p:spPr>
          <a:xfrm>
            <a:off x="682352" y="1560981"/>
            <a:ext cx="10809532" cy="9149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este apartado el Comité debe registrar los datos asociados a la sesión y a los acuerdos aprobados para la respuesta enviada por la Unidad de Transparencia. 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la Unidad de Transparencia</a:t>
            </a:r>
          </a:p>
        </p:txBody>
      </p:sp>
    </p:spTree>
    <p:extLst>
      <p:ext uri="{BB962C8B-B14F-4D97-AF65-F5344CB8AC3E}">
        <p14:creationId xmlns:p14="http://schemas.microsoft.com/office/powerpoint/2010/main" val="107355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5"/>
          <p:cNvSpPr txBox="1">
            <a:spLocks/>
          </p:cNvSpPr>
          <p:nvPr/>
        </p:nvSpPr>
        <p:spPr>
          <a:xfrm>
            <a:off x="647114" y="2080255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Los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datos requeridos son: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Número de sesión, fecha de sesión, tipo de sesión y sentido de la resolución.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Adicionalmente podrá cargar el acta de sesión o el acuerdo aprobado por el Comité de Transparencia. 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la Unidad de Transparencia</a:t>
            </a:r>
          </a:p>
        </p:txBody>
      </p:sp>
    </p:spTree>
    <p:extLst>
      <p:ext uri="{BB962C8B-B14F-4D97-AF65-F5344CB8AC3E}">
        <p14:creationId xmlns:p14="http://schemas.microsoft.com/office/powerpoint/2010/main" val="1050644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</a:t>
            </a:r>
            <a:r>
              <a:rPr lang="es-MX" dirty="0" smtClean="0"/>
              <a:t>las Unidades Administrativas</a:t>
            </a:r>
            <a:endParaRPr lang="es-MX" dirty="0"/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47114" y="2080255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Para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ver las respuestas enviadas por las Unidades Administrativas, el Comité debe hacer clic el apartado de </a:t>
            </a:r>
            <a:r>
              <a:rPr lang="es-MX" sz="2000" b="1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Gestión Interna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5" y="2989241"/>
            <a:ext cx="11783973" cy="3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87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</a:t>
            </a:r>
            <a:r>
              <a:rPr lang="es-MX" dirty="0" smtClean="0"/>
              <a:t>las Unidades Administrativas</a:t>
            </a:r>
            <a:endParaRPr lang="es-MX" dirty="0"/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47114" y="2080255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 el módulo de Gestión interna el comité deberá hacer clic en el apartado de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Recepción Solicitudes para Comité de Transparencia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 localizar las solicitudes pendientes de atender. 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406" y="3176000"/>
            <a:ext cx="9098475" cy="3534289"/>
          </a:xfrm>
          <a:prstGeom prst="rect">
            <a:avLst/>
          </a:prstGeom>
        </p:spPr>
      </p:pic>
      <p:sp>
        <p:nvSpPr>
          <p:cNvPr id="6" name="Flecha izquierda 5"/>
          <p:cNvSpPr/>
          <p:nvPr/>
        </p:nvSpPr>
        <p:spPr>
          <a:xfrm>
            <a:off x="8297181" y="5043267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31" y="3228973"/>
            <a:ext cx="261937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94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</a:t>
            </a:r>
            <a:r>
              <a:rPr lang="es-MX" dirty="0" smtClean="0"/>
              <a:t>las Unidades Administrativas</a:t>
            </a:r>
            <a:endParaRPr lang="es-MX" dirty="0"/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323557" y="4399556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Una vez que se localice la solicitud pendiente de atender, el comité podrá ver el contenido de la respuesta en el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botón Ver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la columna Ver detalle. </a:t>
            </a:r>
          </a:p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Para registrar la resolución de la respuesta turnada, deberá hacer clic en el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botón Acuerdo del Comité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53225" y="1965154"/>
            <a:ext cx="11337948" cy="1649131"/>
            <a:chOff x="739775" y="4945050"/>
            <a:chExt cx="11337948" cy="164913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/>
            <a:srcRect l="75134"/>
            <a:stretch/>
          </p:blipFill>
          <p:spPr>
            <a:xfrm>
              <a:off x="9088631" y="4945050"/>
              <a:ext cx="2989092" cy="16383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775" y="5384506"/>
              <a:ext cx="8553450" cy="1209675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0906" y="5843574"/>
              <a:ext cx="847725" cy="333375"/>
            </a:xfrm>
            <a:prstGeom prst="rect">
              <a:avLst/>
            </a:prstGeom>
          </p:spPr>
        </p:pic>
      </p:grpSp>
      <p:sp>
        <p:nvSpPr>
          <p:cNvPr id="9" name="Flecha izquierda 8"/>
          <p:cNvSpPr/>
          <p:nvPr/>
        </p:nvSpPr>
        <p:spPr>
          <a:xfrm rot="5400000">
            <a:off x="10016562" y="3154661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 izquierda 9"/>
          <p:cNvSpPr/>
          <p:nvPr/>
        </p:nvSpPr>
        <p:spPr>
          <a:xfrm rot="5400000">
            <a:off x="7856657" y="3154661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7233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</a:t>
            </a:r>
            <a:r>
              <a:rPr lang="es-MX" dirty="0" smtClean="0"/>
              <a:t>las Unidades Administrativas</a:t>
            </a:r>
            <a:endParaRPr lang="es-MX" dirty="0"/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450166" y="2036184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 botón </a:t>
            </a:r>
            <a:r>
              <a:rPr lang="es-MX" sz="2000" b="1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Ver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detalle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mostrará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respuesta que la Unidad Administrativa haya proporcionado a la solicitud. 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07" y="3180397"/>
            <a:ext cx="10534650" cy="2828925"/>
          </a:xfrm>
          <a:prstGeom prst="rect">
            <a:avLst/>
          </a:prstGeom>
        </p:spPr>
      </p:pic>
      <p:sp>
        <p:nvSpPr>
          <p:cNvPr id="12" name="Flecha izquierda 11"/>
          <p:cNvSpPr/>
          <p:nvPr/>
        </p:nvSpPr>
        <p:spPr>
          <a:xfrm>
            <a:off x="10779943" y="3963572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0664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</a:t>
            </a:r>
            <a:r>
              <a:rPr lang="es-MX" dirty="0" smtClean="0"/>
              <a:t>las Unidades Administrativas</a:t>
            </a:r>
            <a:endParaRPr lang="es-MX" dirty="0"/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407963" y="5489907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 el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botón Regresar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el Comité regresará a su pantalla principal para subir el acuerdo que el comité emita al respecto. 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695" y="1989799"/>
            <a:ext cx="9027761" cy="3327572"/>
          </a:xfrm>
          <a:prstGeom prst="rect">
            <a:avLst/>
          </a:prstGeom>
        </p:spPr>
      </p:pic>
      <p:sp>
        <p:nvSpPr>
          <p:cNvPr id="6" name="Flecha izquierda 5"/>
          <p:cNvSpPr/>
          <p:nvPr/>
        </p:nvSpPr>
        <p:spPr>
          <a:xfrm rot="10800000">
            <a:off x="5583048" y="4668675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6753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</a:t>
            </a:r>
            <a:r>
              <a:rPr lang="es-MX" dirty="0" smtClean="0"/>
              <a:t>las Unidades Administrativas</a:t>
            </a:r>
            <a:endParaRPr lang="es-MX" dirty="0"/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47114" y="2080255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 botón de </a:t>
            </a:r>
            <a:r>
              <a:rPr lang="es-MX" sz="2000" b="1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Acuerdo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del Comité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mostrará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pantalla para que el Comité documente su respuesta de resolución a la respuesta enviada por la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Unidad </a:t>
            </a:r>
            <a:r>
              <a:rPr lang="es-MX" sz="2000" b="1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Administrativa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Flecha izquierda 3"/>
          <p:cNvSpPr/>
          <p:nvPr/>
        </p:nvSpPr>
        <p:spPr>
          <a:xfrm rot="10800000">
            <a:off x="834776" y="4997599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-214"/>
          <a:stretch/>
        </p:blipFill>
        <p:spPr>
          <a:xfrm>
            <a:off x="1446960" y="3460652"/>
            <a:ext cx="10185421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76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</a:t>
            </a:r>
            <a:r>
              <a:rPr lang="es-MX" dirty="0" smtClean="0"/>
              <a:t>las Unidades Administrativas</a:t>
            </a:r>
            <a:endParaRPr lang="es-MX" dirty="0"/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47114" y="5959523"/>
            <a:ext cx="10809532" cy="6944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Para completar el proceso el comité deberá hacer clic en el </a:t>
            </a:r>
            <a:r>
              <a:rPr lang="es-MX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botón Registrar acuerdo de Comité</a:t>
            </a:r>
            <a:r>
              <a:rPr lang="es-MX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s-MX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931981" y="1752864"/>
            <a:ext cx="9982204" cy="2278967"/>
            <a:chOff x="439196" y="2153796"/>
            <a:chExt cx="9982204" cy="2278967"/>
          </a:xfrm>
        </p:grpSpPr>
        <p:grpSp>
          <p:nvGrpSpPr>
            <p:cNvPr id="6" name="Grupo 5"/>
            <p:cNvGrpSpPr/>
            <p:nvPr/>
          </p:nvGrpSpPr>
          <p:grpSpPr>
            <a:xfrm>
              <a:off x="875295" y="3076671"/>
              <a:ext cx="9206168" cy="1356092"/>
              <a:chOff x="602604" y="2138289"/>
              <a:chExt cx="9206168" cy="1356092"/>
            </a:xfrm>
          </p:grpSpPr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2"/>
              <a:srcRect l="50366" t="37960"/>
              <a:stretch/>
            </p:blipFill>
            <p:spPr>
              <a:xfrm>
                <a:off x="5219114" y="2138289"/>
                <a:ext cx="4589658" cy="1356092"/>
              </a:xfrm>
              <a:prstGeom prst="rect">
                <a:avLst/>
              </a:prstGeom>
            </p:spPr>
          </p:pic>
          <p:pic>
            <p:nvPicPr>
              <p:cNvPr id="12" name="Imagen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2604" y="2166425"/>
                <a:ext cx="4503967" cy="1181686"/>
              </a:xfrm>
              <a:prstGeom prst="rect">
                <a:avLst/>
              </a:prstGeom>
            </p:spPr>
          </p:pic>
        </p:grpSp>
        <p:sp>
          <p:nvSpPr>
            <p:cNvPr id="7" name="Flecha izquierda 6"/>
            <p:cNvSpPr/>
            <p:nvPr/>
          </p:nvSpPr>
          <p:spPr>
            <a:xfrm>
              <a:off x="9999368" y="3486705"/>
              <a:ext cx="422031" cy="74558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Flecha izquierda 7"/>
            <p:cNvSpPr/>
            <p:nvPr/>
          </p:nvSpPr>
          <p:spPr>
            <a:xfrm flipH="1">
              <a:off x="439196" y="3455060"/>
              <a:ext cx="422031" cy="74558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/>
            <a:srcRect b="59866"/>
            <a:stretch/>
          </p:blipFill>
          <p:spPr>
            <a:xfrm>
              <a:off x="830017" y="2153796"/>
              <a:ext cx="9267825" cy="879232"/>
            </a:xfrm>
            <a:prstGeom prst="rect">
              <a:avLst/>
            </a:prstGeom>
          </p:spPr>
        </p:pic>
        <p:sp>
          <p:nvSpPr>
            <p:cNvPr id="10" name="Flecha izquierda 9"/>
            <p:cNvSpPr/>
            <p:nvPr/>
          </p:nvSpPr>
          <p:spPr>
            <a:xfrm>
              <a:off x="9999369" y="2220618"/>
              <a:ext cx="422031" cy="74558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912809" y="4079627"/>
            <a:ext cx="9286684" cy="1691137"/>
            <a:chOff x="420024" y="4508695"/>
            <a:chExt cx="9286684" cy="1691137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4"/>
            <a:srcRect r="1901"/>
            <a:stretch/>
          </p:blipFill>
          <p:spPr>
            <a:xfrm>
              <a:off x="830017" y="4666307"/>
              <a:ext cx="8876691" cy="1533525"/>
            </a:xfrm>
            <a:prstGeom prst="rect">
              <a:avLst/>
            </a:prstGeom>
          </p:spPr>
        </p:pic>
        <p:sp>
          <p:nvSpPr>
            <p:cNvPr id="15" name="Flecha izquierda 14"/>
            <p:cNvSpPr/>
            <p:nvPr/>
          </p:nvSpPr>
          <p:spPr>
            <a:xfrm flipH="1">
              <a:off x="420024" y="4508695"/>
              <a:ext cx="422031" cy="74558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590399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</a:t>
            </a:r>
            <a:r>
              <a:rPr lang="es-MX" dirty="0" smtClean="0"/>
              <a:t>las Unidades Administrativas</a:t>
            </a:r>
            <a:endParaRPr lang="es-MX" dirty="0"/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47114" y="2192796"/>
            <a:ext cx="10809532" cy="45596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Comité 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deberá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registrar los datos asociados a la sesión y a los acuerdos aprobados para la respuesta enviada por la Unidad 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Administrativa. </a:t>
            </a: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Los datos requeridos son: </a:t>
            </a:r>
            <a:endParaRPr lang="es-MX" sz="2000" dirty="0" smtClean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00100" lvl="1" algn="just"/>
            <a:r>
              <a:rPr lang="es-MX" sz="1800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Número </a:t>
            </a:r>
            <a:r>
              <a:rPr lang="es-MX" sz="1800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</a:t>
            </a:r>
            <a:r>
              <a:rPr lang="es-MX" sz="1800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sesión</a:t>
            </a:r>
          </a:p>
          <a:p>
            <a:pPr marL="800100" lvl="1" algn="just"/>
            <a:r>
              <a:rPr lang="es-MX" sz="1800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Fecha </a:t>
            </a:r>
            <a:r>
              <a:rPr lang="es-MX" sz="1800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</a:t>
            </a:r>
            <a:r>
              <a:rPr lang="es-MX" sz="1800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sesión</a:t>
            </a:r>
          </a:p>
          <a:p>
            <a:pPr marL="800100" lvl="1" algn="just"/>
            <a:r>
              <a:rPr lang="es-MX" sz="1800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</a:t>
            </a:r>
            <a:r>
              <a:rPr lang="es-MX" sz="1800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ipo </a:t>
            </a:r>
            <a:r>
              <a:rPr lang="es-MX" sz="1800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sesión y </a:t>
            </a:r>
            <a:endParaRPr lang="es-MX" sz="1800" dirty="0" smtClean="0">
              <a:solidFill>
                <a:srgbClr val="5D3989"/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00100" lvl="1" algn="just"/>
            <a:r>
              <a:rPr lang="es-MX" sz="1800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Sentido </a:t>
            </a:r>
            <a:r>
              <a:rPr lang="es-MX" sz="1800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la resolución.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Adicionalmente podrá cargar el acta de sesión o el acuerdo aprobado por el Comité de Transparencia.</a:t>
            </a:r>
          </a:p>
          <a:p>
            <a:pPr marL="57150" indent="0" algn="just">
              <a:buNone/>
            </a:pPr>
            <a:endParaRPr lang="es-MX" sz="2000" dirty="0" smtClean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548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723249" y="413359"/>
            <a:ext cx="7827490" cy="6889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3400" b="1" dirty="0" smtClean="0">
                <a:solidFill>
                  <a:srgbClr val="5D3989"/>
                </a:solidFill>
                <a:latin typeface="Montserrat Black" panose="00000A00000000000000" pitchFamily="2" charset="0"/>
              </a:rPr>
              <a:t>Solicitudes que requieren del </a:t>
            </a:r>
            <a:br>
              <a:rPr lang="es-MX" sz="3400" b="1" dirty="0" smtClean="0">
                <a:solidFill>
                  <a:srgbClr val="5D3989"/>
                </a:solidFill>
                <a:latin typeface="Montserrat Black" panose="00000A00000000000000" pitchFamily="2" charset="0"/>
              </a:rPr>
            </a:br>
            <a:r>
              <a:rPr lang="es-MX" sz="3400" b="1" dirty="0" smtClean="0">
                <a:solidFill>
                  <a:srgbClr val="5D3989"/>
                </a:solidFill>
                <a:latin typeface="Montserrat Black" panose="00000A00000000000000" pitchFamily="2" charset="0"/>
              </a:rPr>
              <a:t>Comité de Transparencia</a:t>
            </a:r>
            <a:endParaRPr lang="es-MX" sz="3400" b="1" dirty="0">
              <a:solidFill>
                <a:srgbClr val="5D3989"/>
              </a:solidFill>
              <a:latin typeface="Montserrat Black" panose="00000A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34" y="5263995"/>
            <a:ext cx="10353165" cy="1126386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="" xmlns:a16="http://schemas.microsoft.com/office/drawing/2014/main" id="{C8395438-A902-3C41-AEC0-86F4D3D51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93" y="2260991"/>
            <a:ext cx="10465706" cy="30030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Comité de Transparencia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tendrá dos opciones de ver las solicitudes pendientes de atender, dependiendo quién envié la respuesta a analizar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0" indent="0" algn="just">
              <a:buNone/>
            </a:pPr>
            <a:endParaRPr lang="es-MX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00100" lvl="1" indent="-285750" algn="just" defTabSz="45720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MX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Sí la respuesta de la solicitud es enviada por la Unidad de Transparencia, el Comité consultará el apartado de </a:t>
            </a:r>
            <a:r>
              <a:rPr lang="es-MX" sz="1800" b="1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Unidad de Transparencia</a:t>
            </a:r>
            <a:r>
              <a:rPr lang="es-MX" sz="1800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800100" lvl="1" indent="-285750" algn="just" defTabSz="45720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MX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Sí la respuesta de la solicitud es enviada por alguna Unidad administrativa, el Comité consultará el apartado de </a:t>
            </a:r>
            <a:r>
              <a:rPr lang="es-MX" sz="1800" b="1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Gestión interna</a:t>
            </a:r>
            <a:r>
              <a:rPr lang="es-MX" sz="1800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s-MX" sz="1800" dirty="0">
              <a:solidFill>
                <a:srgbClr val="5D3989"/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869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 smtClean="0"/>
              <a:t>¿Qué sigue?</a:t>
            </a:r>
            <a:endParaRPr lang="es-MX" dirty="0"/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1542757" y="1573818"/>
            <a:ext cx="8965809" cy="44119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endParaRPr lang="es-MX" sz="2000" dirty="0" smtClean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00050" algn="just"/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resolución del comité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confirma la respuesta proporcionada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la Unidad de Transparencia </a:t>
            </a:r>
            <a:r>
              <a:rPr lang="es-MX" sz="2000" u="sng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podrá finalizar el proceso de atención de la solicitud realizando el envío de respuesta al solicitante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</a:p>
          <a:p>
            <a:pPr marL="400050" algn="just"/>
            <a:endParaRPr lang="es-MX" sz="2000" dirty="0" smtClean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00050" algn="just"/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00050" algn="just"/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caso de que la resolución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revoque o modifique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la solicitud </a:t>
            </a:r>
            <a:r>
              <a:rPr lang="es-MX" sz="2000" u="sng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regresará a la cuenta de quién envió la respuesta para solicitar una nueva conforme a la resolución emitida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90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 smtClean="0"/>
              <a:t>Atención de la</a:t>
            </a:r>
            <a:br>
              <a:rPr lang="es-MX" sz="4000" dirty="0" smtClean="0"/>
            </a:br>
            <a:r>
              <a:rPr lang="es-MX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Transparencia</a:t>
            </a:r>
            <a:endParaRPr lang="es-MX" sz="4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Ver las imágenes de origen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869" y="3669569"/>
            <a:ext cx="2812710" cy="280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39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4431322" y="413359"/>
            <a:ext cx="7358567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 smtClean="0"/>
              <a:t>UT recibe </a:t>
            </a:r>
            <a:r>
              <a:rPr lang="es-MX" dirty="0"/>
              <a:t>respuesta del Comité de Transparencia</a:t>
            </a:r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47114" y="2080255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Unidad de Transparencia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podrá ver si las solicitudes que requirieron atención del Comité de Transparencia ya fue atendidas por 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este,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directamente </a:t>
            </a:r>
            <a:r>
              <a:rPr lang="es-MX" sz="2000" b="1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 el apartado de Recepción de Unidad de Transparencia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</a:p>
          <a:p>
            <a:pPr marL="800100" lvl="1" algn="just"/>
            <a:r>
              <a:rPr lang="es-MX" sz="18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Sí el comité no a atendido la solicitud, en la columna </a:t>
            </a:r>
            <a:r>
              <a:rPr lang="es-MX" sz="18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 espera de resolución de comité </a:t>
            </a:r>
            <a:r>
              <a:rPr lang="es-MX" sz="18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aparecerá la palabra </a:t>
            </a:r>
            <a:r>
              <a:rPr lang="es-MX" sz="1800" b="1" u="sng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Sí</a:t>
            </a:r>
            <a:r>
              <a:rPr lang="es-MX" sz="1800" b="1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8733"/>
          <a:stretch/>
        </p:blipFill>
        <p:spPr>
          <a:xfrm>
            <a:off x="370011" y="4747335"/>
            <a:ext cx="11077575" cy="1034488"/>
          </a:xfrm>
          <a:prstGeom prst="rect">
            <a:avLst/>
          </a:prstGeom>
        </p:spPr>
      </p:pic>
      <p:sp>
        <p:nvSpPr>
          <p:cNvPr id="6" name="Flecha izquierda 5"/>
          <p:cNvSpPr/>
          <p:nvPr/>
        </p:nvSpPr>
        <p:spPr>
          <a:xfrm rot="5400000">
            <a:off x="8503771" y="5620045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lecha izquierda 6"/>
          <p:cNvSpPr/>
          <p:nvPr/>
        </p:nvSpPr>
        <p:spPr>
          <a:xfrm rot="16200000" flipV="1">
            <a:off x="4478066" y="4163526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7378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4515728" y="413359"/>
            <a:ext cx="7274161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UT recibe respuesta del Comité de Transparencia</a:t>
            </a:r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47114" y="2080255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algn="just"/>
            <a:r>
              <a:rPr lang="es-MX" sz="18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Sí el comité ya atendió la solicitud, en la columna </a:t>
            </a:r>
            <a:r>
              <a:rPr lang="es-MX" sz="18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 espera de resolución de comité</a:t>
            </a:r>
            <a:r>
              <a:rPr lang="es-MX" sz="18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aparecerá la palabra </a:t>
            </a:r>
            <a:r>
              <a:rPr lang="es-MX" sz="1800" b="1" u="sng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</a:t>
            </a:r>
            <a:r>
              <a:rPr lang="es-MX" sz="18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y aparecerá el </a:t>
            </a:r>
            <a:r>
              <a:rPr lang="es-MX" sz="18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botón Ver</a:t>
            </a:r>
            <a:r>
              <a:rPr lang="es-MX" sz="18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en la columna de </a:t>
            </a:r>
            <a:r>
              <a:rPr lang="es-MX" sz="1800" b="1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Resolución </a:t>
            </a:r>
            <a:r>
              <a:rPr lang="es-MX" sz="18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del comité</a:t>
            </a:r>
            <a:r>
              <a:rPr lang="es-MX" sz="18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10" y="3422846"/>
            <a:ext cx="11087100" cy="1085850"/>
          </a:xfrm>
          <a:prstGeom prst="rect">
            <a:avLst/>
          </a:prstGeom>
        </p:spPr>
      </p:pic>
      <p:sp>
        <p:nvSpPr>
          <p:cNvPr id="6" name="Flecha izquierda 5"/>
          <p:cNvSpPr/>
          <p:nvPr/>
        </p:nvSpPr>
        <p:spPr>
          <a:xfrm rot="5400000">
            <a:off x="8545975" y="4346918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lecha izquierda 6"/>
          <p:cNvSpPr/>
          <p:nvPr/>
        </p:nvSpPr>
        <p:spPr>
          <a:xfrm rot="16200000" flipV="1">
            <a:off x="9598707" y="2839037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 izquierda 7"/>
          <p:cNvSpPr/>
          <p:nvPr/>
        </p:nvSpPr>
        <p:spPr>
          <a:xfrm rot="16200000" flipV="1">
            <a:off x="4489790" y="2839037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Marcador de contenido 5"/>
          <p:cNvSpPr txBox="1">
            <a:spLocks/>
          </p:cNvSpPr>
          <p:nvPr/>
        </p:nvSpPr>
        <p:spPr>
          <a:xfrm>
            <a:off x="508794" y="5477603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 hacer clic en el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botón Ver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podrá consultar la resolución del Comité y su sentido: </a:t>
            </a:r>
            <a:r>
              <a:rPr lang="es-MX" sz="2000" u="sng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Confirmando, Revocando o Modificando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respuesta turnada.</a:t>
            </a:r>
          </a:p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1121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4515728" y="413359"/>
            <a:ext cx="7274161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 smtClean="0"/>
              <a:t>Consultando la </a:t>
            </a:r>
            <a:r>
              <a:rPr lang="es-MX" dirty="0"/>
              <a:t>Resolución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16" y="1190625"/>
            <a:ext cx="9629775" cy="5667375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 rot="5400000">
            <a:off x="499256" y="5922498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 izquierda 7"/>
          <p:cNvSpPr/>
          <p:nvPr/>
        </p:nvSpPr>
        <p:spPr>
          <a:xfrm flipV="1">
            <a:off x="9500099" y="4723226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8991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Envío de respuesta al Solicitante</a:t>
            </a:r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47114" y="2080255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Cuando la resolución del Comité de Transparencia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confirme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la respuesta turnada, la Unidad de Transparencia podrá finalizar la atención de la solicitud con el envío de la respuesta final al Solicitante. 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ctr">
              <a:buNone/>
            </a:pP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Este proceso lo podrá hacer siempre y cuando este dentro del plazo establecido </a:t>
            </a:r>
          </a:p>
          <a:p>
            <a:pPr marL="57150" indent="0" algn="ctr">
              <a:buNone/>
            </a:pP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para el tipo de respuesta </a:t>
            </a:r>
            <a:r>
              <a:rPr lang="es-MX" sz="2000" b="1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seleccionada.</a:t>
            </a:r>
            <a:endParaRPr lang="es-MX" sz="2000" b="1" dirty="0">
              <a:solidFill>
                <a:srgbClr val="5D3989"/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Sí</a:t>
            </a:r>
            <a:r>
              <a:rPr lang="es-MX" sz="2000" b="1" dirty="0">
                <a:solidFill>
                  <a:srgbClr val="5D39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por algún motivo se excede del plazo para dar respuesta (Prórroga y No competencia) y aún no se a dado concluido el envío al solicitante, la Unidad de Transparencia podrá realizar el envío utilizando otras opciones de respuesta antes de que la solicitud caduque.</a:t>
            </a:r>
          </a:p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0186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Envío de respuesta al Solicitante</a:t>
            </a:r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47114" y="2080255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Para realizar el envío de la respuesta al solicitante la Unidad de Transparencia deberá ir al módulo de Respuesta de solicitudes de Unidad de Transparencia, seleccionar el folio y dar clic en el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botón Dar respuesta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</a:p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07" y="3399571"/>
            <a:ext cx="3715160" cy="4035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07" y="4243634"/>
            <a:ext cx="11854400" cy="1635440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 rot="5400000">
            <a:off x="3803151" y="5717296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8132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Envío de respuesta al Solicitante</a:t>
            </a:r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47114" y="2080255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continuación la pantalla le mostrará la opción de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Respuesta por aplicar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Flecha izquierda 3"/>
          <p:cNvSpPr/>
          <p:nvPr/>
        </p:nvSpPr>
        <p:spPr>
          <a:xfrm>
            <a:off x="9408362" y="3815890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70" y="2678066"/>
            <a:ext cx="9606988" cy="11378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743" y="4014462"/>
            <a:ext cx="7239300" cy="879316"/>
          </a:xfrm>
          <a:prstGeom prst="rect">
            <a:avLst/>
          </a:prstGeom>
        </p:spPr>
      </p:pic>
      <p:sp>
        <p:nvSpPr>
          <p:cNvPr id="8" name="Marcador de contenido 5"/>
          <p:cNvSpPr txBox="1">
            <a:spLocks/>
          </p:cNvSpPr>
          <p:nvPr/>
        </p:nvSpPr>
        <p:spPr>
          <a:xfrm>
            <a:off x="644766" y="5505431"/>
            <a:ext cx="10809532" cy="6371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Las opciones que mostrará dependerá de si esta dentro de los plazos determinados para la opción des respuesta 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seleccionada.</a:t>
            </a: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5940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 smtClean="0"/>
              <a:t>Fuera de los plazos</a:t>
            </a:r>
            <a:endParaRPr lang="es-MX" dirty="0"/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520504" y="5343959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 seleccionar la opción de respuesta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Documenta la respuesta en medio electrónico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tendrá la posibilidad de concluir el proceso de envío a solicitante de la respuesta confirmada por el Comité. 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816" y="1628382"/>
            <a:ext cx="3801286" cy="25245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16" y="1640664"/>
            <a:ext cx="7239300" cy="879316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 rot="10800000">
            <a:off x="7204604" y="2829315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7658857" y="3068758"/>
            <a:ext cx="3723803" cy="266700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2028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 smtClean="0"/>
              <a:t>Dentro de los plazos</a:t>
            </a:r>
            <a:endParaRPr lang="es-MX" dirty="0"/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47114" y="2973787"/>
            <a:ext cx="10809532" cy="22191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Sí estas dentro de los plazos el sistema te mostrará como única opción, la respuesta que anteriormente 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elegiste. La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diferencia será que al hacer clic en el botón Continuar, en pantalla verás la respuesta que turnaste al Comité y únicamente harás clic en el botón Guardar para concluir el proceso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" indent="0" algn="ctr">
              <a:buNone/>
            </a:pP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solicitud cambiará a estatus Terminada y el solicitante podrá ver su respuesta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796" y="1813252"/>
            <a:ext cx="8278975" cy="863103"/>
          </a:xfrm>
          <a:prstGeom prst="rect">
            <a:avLst/>
          </a:prstGeom>
        </p:spPr>
      </p:pic>
      <p:sp>
        <p:nvSpPr>
          <p:cNvPr id="6" name="Flecha izquierda 5"/>
          <p:cNvSpPr/>
          <p:nvPr/>
        </p:nvSpPr>
        <p:spPr>
          <a:xfrm rot="10800000" flipH="1">
            <a:off x="9068963" y="1657919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37" y="5305439"/>
            <a:ext cx="1111567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1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que requieren del </a:t>
            </a:r>
            <a:br>
              <a:rPr lang="es-MX" dirty="0"/>
            </a:br>
            <a:r>
              <a:rPr lang="es-MX" dirty="0"/>
              <a:t>Comité de Transparencia</a:t>
            </a:r>
          </a:p>
        </p:txBody>
      </p:sp>
      <p:sp>
        <p:nvSpPr>
          <p:cNvPr id="7" name="Marcador de contenido 5"/>
          <p:cNvSpPr txBox="1">
            <a:spLocks/>
          </p:cNvSpPr>
          <p:nvPr/>
        </p:nvSpPr>
        <p:spPr>
          <a:xfrm>
            <a:off x="261742" y="2094323"/>
            <a:ext cx="10809532" cy="65753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Para ver las respuestas enviadas por la Unidad de Transparencia, el Comité debe hacer clic el apartado de </a:t>
            </a:r>
            <a:r>
              <a:rPr lang="es-MX" sz="2000" b="1" dirty="0" smtClean="0">
                <a:solidFill>
                  <a:srgbClr val="B31166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Unidad de Transparencia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s-MX" dirty="0" smtClean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0" y="3305619"/>
            <a:ext cx="11809524" cy="3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23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723249" y="413359"/>
            <a:ext cx="7827490" cy="6889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3400" b="1" dirty="0" smtClean="0">
                <a:solidFill>
                  <a:srgbClr val="5D3989"/>
                </a:solidFill>
                <a:latin typeface="Montserrat Black" panose="00000A00000000000000" pitchFamily="2" charset="0"/>
              </a:rPr>
              <a:t>Solicitudes que requieren del </a:t>
            </a:r>
            <a:br>
              <a:rPr lang="es-MX" sz="3400" b="1" dirty="0" smtClean="0">
                <a:solidFill>
                  <a:srgbClr val="5D3989"/>
                </a:solidFill>
                <a:latin typeface="Montserrat Black" panose="00000A00000000000000" pitchFamily="2" charset="0"/>
              </a:rPr>
            </a:br>
            <a:r>
              <a:rPr lang="es-MX" sz="3400" b="1" dirty="0" smtClean="0">
                <a:solidFill>
                  <a:srgbClr val="5D3989"/>
                </a:solidFill>
                <a:latin typeface="Montserrat Black" panose="00000A00000000000000" pitchFamily="2" charset="0"/>
              </a:rPr>
              <a:t>Comité de Transparencia</a:t>
            </a:r>
            <a:endParaRPr lang="es-MX" sz="3400" b="1" dirty="0">
              <a:solidFill>
                <a:srgbClr val="5D3989"/>
              </a:solidFill>
              <a:latin typeface="Montserrat Black" panose="00000A00000000000000" pitchFamily="2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="" xmlns:a16="http://schemas.microsoft.com/office/drawing/2014/main" id="{C8395438-A902-3C41-AEC0-86F4D3D51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93" y="2260990"/>
            <a:ext cx="10465706" cy="388659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Comité de Transparencia 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ingresará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 sistema con el usuario y contraseña asignado por al Unidad de Transparencia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00100" lvl="1" indent="-285750" algn="just" defTabSz="4572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MX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Una </a:t>
            </a:r>
            <a:r>
              <a:rPr lang="es-MX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vez en el sistema el comité visualizará las solicitudes turnadas dependiendo de la elección de los filtros clave: </a:t>
            </a:r>
            <a:r>
              <a:rPr lang="es-MX" sz="18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Solicitudes atendidas o Solicitudes pendientes</a:t>
            </a:r>
            <a:r>
              <a:rPr lang="es-MX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esto con la finalidad de darle empuje a la resolución de las respuestas que requieran su intervención.</a:t>
            </a:r>
          </a:p>
          <a:p>
            <a:pPr marL="800100" lvl="1" indent="-285750" algn="just" defTabSz="4572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MX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 </a:t>
            </a:r>
            <a:r>
              <a:rPr lang="es-MX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comité podrá ver la respuesta que dio la unidad administrativa y con base en ello tomar una resolución final, </a:t>
            </a:r>
            <a:r>
              <a:rPr lang="es-MX" sz="18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 la resolución del comité es afirmativa</a:t>
            </a:r>
            <a:r>
              <a:rPr lang="es-MX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la asignación del subfolio pasará a la unidad de transparencia, </a:t>
            </a:r>
            <a:r>
              <a:rPr lang="es-MX" sz="18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 caso de que sea revocada </a:t>
            </a:r>
            <a:r>
              <a:rPr lang="es-MX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 modificada, el subfolio continuará asignado a la unidad administrativa y requerirá una nueva respuesta</a:t>
            </a:r>
            <a:r>
              <a:rPr lang="es-MX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s-MX" sz="1800" dirty="0">
              <a:solidFill>
                <a:schemeClr val="tx1">
                  <a:lumMod val="75000"/>
                  <a:lumOff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566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la Unidad de Transparencia</a:t>
            </a:r>
          </a:p>
        </p:txBody>
      </p:sp>
      <p:sp>
        <p:nvSpPr>
          <p:cNvPr id="7" name="Marcador de contenido 5"/>
          <p:cNvSpPr txBox="1">
            <a:spLocks/>
          </p:cNvSpPr>
          <p:nvPr/>
        </p:nvSpPr>
        <p:spPr>
          <a:xfrm>
            <a:off x="261742" y="2094323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 el módulo de Unidad de Transparencia el comité deberá hacer clic en el apartado de </a:t>
            </a:r>
            <a:r>
              <a:rPr lang="es-MX" sz="2000" b="1" dirty="0">
                <a:solidFill>
                  <a:srgbClr val="B31166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Recepción Solicitudes para Comité de Transparencia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 localizar las solicitudes pendientes de atender.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82" y="3267441"/>
            <a:ext cx="2619375" cy="5143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096"/>
          <a:stretch/>
        </p:blipFill>
        <p:spPr>
          <a:xfrm>
            <a:off x="3066757" y="3098629"/>
            <a:ext cx="9003323" cy="37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55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8" y="2101240"/>
            <a:ext cx="11154678" cy="165384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la Unidad de Transparencia</a:t>
            </a:r>
          </a:p>
        </p:txBody>
      </p:sp>
      <p:sp>
        <p:nvSpPr>
          <p:cNvPr id="7" name="Marcador de contenido 5"/>
          <p:cNvSpPr txBox="1">
            <a:spLocks/>
          </p:cNvSpPr>
          <p:nvPr/>
        </p:nvSpPr>
        <p:spPr>
          <a:xfrm>
            <a:off x="351692" y="4387357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Una vez que se localice la solicitud pendiente de atender, el comité podrá ver el contenido de la respuesta en el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botón Ver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la columna Ver detalle. </a:t>
            </a:r>
          </a:p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Para registrar la resolución de la respuesta turnada deberá hacer clic en el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botón Acuerdo del Comité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  <p:sp>
        <p:nvSpPr>
          <p:cNvPr id="9" name="Flecha izquierda 8"/>
          <p:cNvSpPr/>
          <p:nvPr/>
        </p:nvSpPr>
        <p:spPr>
          <a:xfrm rot="5400000">
            <a:off x="8233873" y="3194699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 izquierda 9"/>
          <p:cNvSpPr/>
          <p:nvPr/>
        </p:nvSpPr>
        <p:spPr>
          <a:xfrm rot="5400000">
            <a:off x="10144734" y="3198429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801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la Unidad de Transparencia</a:t>
            </a:r>
          </a:p>
        </p:txBody>
      </p:sp>
      <p:sp>
        <p:nvSpPr>
          <p:cNvPr id="6" name="Marcador de contenido 5"/>
          <p:cNvSpPr txBox="1">
            <a:spLocks/>
          </p:cNvSpPr>
          <p:nvPr/>
        </p:nvSpPr>
        <p:spPr>
          <a:xfrm>
            <a:off x="351692" y="1995849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Ver detalle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en este apartado se mostrará la respuesta que la Unidad de Transparencia haya proporcionado a la solicitud.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501" y="3045759"/>
            <a:ext cx="9912897" cy="2947078"/>
          </a:xfrm>
          <a:prstGeom prst="rect">
            <a:avLst/>
          </a:prstGeom>
        </p:spPr>
      </p:pic>
      <p:sp>
        <p:nvSpPr>
          <p:cNvPr id="10" name="Flecha izquierda 9"/>
          <p:cNvSpPr/>
          <p:nvPr/>
        </p:nvSpPr>
        <p:spPr>
          <a:xfrm rot="10800000">
            <a:off x="1024928" y="4519298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515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la Unidad de Transparencia</a:t>
            </a:r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440924" y="5462653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 el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botón Regresar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el Comité regresará a su pantalla principal para subir el acuerdo que el comité emita al respecto.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169" y="1749983"/>
            <a:ext cx="9027761" cy="332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92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960" y="3607197"/>
            <a:ext cx="10185421" cy="273733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DAABA9D0-A297-244C-8D80-E189374565F2}"/>
              </a:ext>
            </a:extLst>
          </p:cNvPr>
          <p:cNvSpPr txBox="1">
            <a:spLocks/>
          </p:cNvSpPr>
          <p:nvPr/>
        </p:nvSpPr>
        <p:spPr>
          <a:xfrm>
            <a:off x="3962400" y="413359"/>
            <a:ext cx="7827490" cy="68893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400" b="1">
                <a:solidFill>
                  <a:srgbClr val="5D3989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s-MX" dirty="0"/>
              <a:t>Solicitudes enviadas por la Unidad de Transparencia</a:t>
            </a:r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47114" y="2080255"/>
            <a:ext cx="10809532" cy="13803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s-MX" sz="2000" b="1" dirty="0" smtClean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Botón Acuerdo </a:t>
            </a:r>
            <a:r>
              <a:rPr lang="es-MX" sz="2000" b="1" dirty="0">
                <a:solidFill>
                  <a:srgbClr val="5D3989"/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del Comité,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 este apartado se mostrará la pantalla para que el Comité documente su respuesta de resolución </a:t>
            </a:r>
            <a:r>
              <a:rPr lang="es-MX" sz="2000" dirty="0" smtClean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Montserrat ExtraLight" panose="000003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respuesta enviada por la Unidad de Transparencia. </a:t>
            </a:r>
          </a:p>
          <a:p>
            <a:pPr marL="57150" indent="0" algn="just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Montserrat ExtraLight" panose="000003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Flecha izquierda 3"/>
          <p:cNvSpPr/>
          <p:nvPr/>
        </p:nvSpPr>
        <p:spPr>
          <a:xfrm rot="10800000">
            <a:off x="1045791" y="4975863"/>
            <a:ext cx="422031" cy="745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45146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1294</Words>
  <Application>Microsoft Office PowerPoint</Application>
  <PresentationFormat>Panorámica</PresentationFormat>
  <Paragraphs>97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Montserrat Black</vt:lpstr>
      <vt:lpstr>Montserrat ExtraLight</vt:lpstr>
      <vt:lpstr>Montserrat</vt:lpstr>
      <vt:lpstr>Calibri Light</vt:lpstr>
      <vt:lpstr>Arial Unicode MS</vt:lpstr>
      <vt:lpstr>Arial</vt:lpstr>
      <vt:lpstr>Calibri</vt:lpstr>
      <vt:lpstr>Wingdings 3</vt:lpstr>
      <vt:lpstr>Tema de Office</vt:lpstr>
      <vt:lpstr> Atención del Comité de Transparencia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Atención de la Unidad de Transparencia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Berenice Hernandez Sumano</dc:creator>
  <cp:lastModifiedBy>behesu</cp:lastModifiedBy>
  <cp:revision>28</cp:revision>
  <dcterms:created xsi:type="dcterms:W3CDTF">2021-10-12T18:58:04Z</dcterms:created>
  <dcterms:modified xsi:type="dcterms:W3CDTF">2021-12-03T17:58:53Z</dcterms:modified>
</cp:coreProperties>
</file>